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497" r:id="rId3"/>
    <p:sldId id="498" r:id="rId4"/>
    <p:sldId id="318" r:id="rId5"/>
    <p:sldId id="323" r:id="rId6"/>
    <p:sldId id="470" r:id="rId7"/>
    <p:sldId id="471" r:id="rId8"/>
    <p:sldId id="302" r:id="rId9"/>
    <p:sldId id="523" r:id="rId10"/>
    <p:sldId id="472" r:id="rId11"/>
    <p:sldId id="460" r:id="rId12"/>
    <p:sldId id="458" r:id="rId13"/>
    <p:sldId id="528" r:id="rId14"/>
    <p:sldId id="527" r:id="rId15"/>
    <p:sldId id="519" r:id="rId16"/>
    <p:sldId id="474" r:id="rId17"/>
    <p:sldId id="520" r:id="rId18"/>
    <p:sldId id="476" r:id="rId19"/>
    <p:sldId id="473" r:id="rId20"/>
    <p:sldId id="488" r:id="rId21"/>
    <p:sldId id="500" r:id="rId22"/>
    <p:sldId id="424" r:id="rId23"/>
    <p:sldId id="513" r:id="rId24"/>
    <p:sldId id="514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9" r:id="rId37"/>
    <p:sldId id="560" r:id="rId38"/>
    <p:sldId id="561" r:id="rId39"/>
    <p:sldId id="562" r:id="rId40"/>
    <p:sldId id="517" r:id="rId41"/>
    <p:sldId id="567" r:id="rId42"/>
    <p:sldId id="502" r:id="rId43"/>
    <p:sldId id="532" r:id="rId44"/>
    <p:sldId id="566" r:id="rId45"/>
    <p:sldId id="563" r:id="rId46"/>
    <p:sldId id="536" r:id="rId47"/>
    <p:sldId id="533" r:id="rId48"/>
    <p:sldId id="537" r:id="rId49"/>
    <p:sldId id="539" r:id="rId50"/>
    <p:sldId id="541" r:id="rId51"/>
    <p:sldId id="540" r:id="rId52"/>
    <p:sldId id="542" r:id="rId53"/>
    <p:sldId id="543" r:id="rId54"/>
    <p:sldId id="544" r:id="rId55"/>
    <p:sldId id="545" r:id="rId56"/>
    <p:sldId id="538" r:id="rId57"/>
    <p:sldId id="564" r:id="rId58"/>
    <p:sldId id="565" r:id="rId59"/>
    <p:sldId id="546" r:id="rId60"/>
    <p:sldId id="529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BBD8FF"/>
    <a:srgbClr val="0092FF"/>
    <a:srgbClr val="4D1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B4C69D5-F74A-DE42-A4A9-9743A043B897}">
      <dgm:prSet phldrT="[Text]" custT="1"/>
      <dgm:spPr/>
      <dgm:t>
        <a:bodyPr/>
        <a:lstStyle/>
        <a:p>
          <a:r>
            <a:rPr lang="en-US" sz="1400" dirty="0"/>
            <a:t>Define (equity)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32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1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400" dirty="0"/>
            <a:t>Understand </a:t>
          </a:r>
        </a:p>
        <a:p>
          <a:r>
            <a:rPr lang="en-US" sz="1400" dirty="0"/>
            <a:t>(root causes)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32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100"/>
        </a:p>
      </dgm:t>
    </dgm:pt>
    <dgm:pt modelId="{B191545B-C2EF-D549-93F3-60F7B477C592}">
      <dgm:prSet phldrT="[Text]" custT="1"/>
      <dgm:spPr/>
      <dgm:t>
        <a:bodyPr/>
        <a:lstStyle/>
        <a:p>
          <a:r>
            <a:rPr lang="en-US" sz="1400" dirty="0"/>
            <a:t>Improve (fairness)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32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100"/>
        </a:p>
      </dgm:t>
    </dgm:pt>
    <dgm:pt modelId="{9B490C4E-018E-4E4C-9123-6DEC25A017B8}">
      <dgm:prSet phldrT="[Text]" custT="1"/>
      <dgm:spPr/>
      <dgm:t>
        <a:bodyPr/>
        <a:lstStyle/>
        <a:p>
          <a:r>
            <a:rPr lang="en-US" sz="1400" dirty="0"/>
            <a:t>Measure/</a:t>
          </a:r>
          <a:br>
            <a:rPr lang="en-US" sz="1400" dirty="0"/>
          </a:br>
          <a:r>
            <a:rPr lang="en-US" sz="1400" dirty="0"/>
            <a:t>Detect (bias)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32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100"/>
        </a:p>
      </dgm:t>
    </dgm:pt>
    <dgm:pt modelId="{F987D459-6E09-684C-8F26-50EC6B3426A1}">
      <dgm:prSet phldrT="[Text]" custT="1"/>
      <dgm:spPr/>
      <dgm:t>
        <a:bodyPr/>
        <a:lstStyle/>
        <a:p>
          <a:r>
            <a:rPr lang="en-US" sz="1400" dirty="0"/>
            <a:t>Mitigate </a:t>
          </a:r>
        </a:p>
        <a:p>
          <a:r>
            <a:rPr lang="en-US" sz="1400" dirty="0"/>
            <a:t>(the impact)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32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1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400" dirty="0"/>
            <a:t>Monitor/</a:t>
          </a:r>
        </a:p>
        <a:p>
          <a:r>
            <a:rPr lang="en-US" sz="1400" dirty="0"/>
            <a:t>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32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3200"/>
        </a:p>
      </dgm:t>
    </dgm:pt>
    <dgm:pt modelId="{7BBE13E3-E421-4145-AB70-B96F650DFBB6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F8B96D9C-2BA0-EF4A-A583-8168629764AC}" type="pres">
      <dgm:prSet presAssocID="{BB4C69D5-F74A-DE42-A4A9-9743A043B897}" presName="node" presStyleLbl="node1" presStyleIdx="0" presStyleCnt="6" custLinFactNeighborX="16792" custLinFactNeighborY="1399">
        <dgm:presLayoutVars>
          <dgm:bulletEnabled val="1"/>
        </dgm:presLayoutVars>
      </dgm:prSet>
      <dgm:spPr/>
    </dgm:pt>
    <dgm:pt modelId="{B92F8C7D-3B01-B44D-B38A-500A1C155DB2}" type="pres">
      <dgm:prSet presAssocID="{B2CAD2C6-08C9-DA49-8168-CBE4E2AFD68C}" presName="sibTrans" presStyleLbl="sibTrans2D1" presStyleIdx="0" presStyleCnt="5"/>
      <dgm:spPr/>
    </dgm:pt>
    <dgm:pt modelId="{C559950D-B5ED-2148-ADF2-0269020A7764}" type="pres">
      <dgm:prSet presAssocID="{B2CAD2C6-08C9-DA49-8168-CBE4E2AFD68C}" presName="connectorText" presStyleLbl="sibTrans2D1" presStyleIdx="0" presStyleCnt="5"/>
      <dgm:spPr/>
    </dgm:pt>
    <dgm:pt modelId="{CDA4F1D8-3380-6543-8E3A-3CF88CC10825}" type="pres">
      <dgm:prSet presAssocID="{9B490C4E-018E-4E4C-9123-6DEC25A017B8}" presName="node" presStyleLbl="node1" presStyleIdx="1" presStyleCnt="6">
        <dgm:presLayoutVars>
          <dgm:bulletEnabled val="1"/>
        </dgm:presLayoutVars>
      </dgm:prSet>
      <dgm:spPr/>
    </dgm:pt>
    <dgm:pt modelId="{9C732234-CA65-024C-9B34-A5696972D5D3}" type="pres">
      <dgm:prSet presAssocID="{360C0EBC-C8A7-7D48-BB21-C963F33A394E}" presName="sibTrans" presStyleLbl="sibTrans2D1" presStyleIdx="1" presStyleCnt="5"/>
      <dgm:spPr/>
    </dgm:pt>
    <dgm:pt modelId="{6B30B996-9D1E-7B4E-AA9E-A29DE67AC157}" type="pres">
      <dgm:prSet presAssocID="{360C0EBC-C8A7-7D48-BB21-C963F33A394E}" presName="connectorText" presStyleLbl="sibTrans2D1" presStyleIdx="1" presStyleCnt="5"/>
      <dgm:spPr/>
    </dgm:pt>
    <dgm:pt modelId="{C3C6B027-E303-7C4C-897C-237EA8D18A0E}" type="pres">
      <dgm:prSet presAssocID="{CBA922D8-5A20-0B47-B379-00EAF02AFB79}" presName="node" presStyleLbl="node1" presStyleIdx="2" presStyleCnt="6" custLinFactNeighborX="18557" custLinFactNeighborY="1375">
        <dgm:presLayoutVars>
          <dgm:bulletEnabled val="1"/>
        </dgm:presLayoutVars>
      </dgm:prSet>
      <dgm:spPr/>
    </dgm:pt>
    <dgm:pt modelId="{DE6DD485-BFDA-6E4E-8BCF-22F24DF6D589}" type="pres">
      <dgm:prSet presAssocID="{C4374117-257B-564E-A016-889E968E4EC5}" presName="sibTrans" presStyleLbl="sibTrans2D1" presStyleIdx="2" presStyleCnt="5"/>
      <dgm:spPr/>
    </dgm:pt>
    <dgm:pt modelId="{8A5292E6-0228-3B4A-B7C6-70E8ADB6BD97}" type="pres">
      <dgm:prSet presAssocID="{C4374117-257B-564E-A016-889E968E4EC5}" presName="connectorText" presStyleLbl="sibTrans2D1" presStyleIdx="2" presStyleCnt="5"/>
      <dgm:spPr/>
    </dgm:pt>
    <dgm:pt modelId="{60E37508-6411-604B-8DBA-760B81F0E2D3}" type="pres">
      <dgm:prSet presAssocID="{B191545B-C2EF-D549-93F3-60F7B477C592}" presName="node" presStyleLbl="node1" presStyleIdx="3" presStyleCnt="6">
        <dgm:presLayoutVars>
          <dgm:bulletEnabled val="1"/>
        </dgm:presLayoutVars>
      </dgm:prSet>
      <dgm:spPr/>
    </dgm:pt>
    <dgm:pt modelId="{3D59C0F9-B08D-E944-A836-3BF05BE248DD}" type="pres">
      <dgm:prSet presAssocID="{5EDFFF77-F75C-4448-A469-F6EEE870B8CB}" presName="sibTrans" presStyleLbl="sibTrans2D1" presStyleIdx="3" presStyleCnt="5"/>
      <dgm:spPr/>
    </dgm:pt>
    <dgm:pt modelId="{243E18DB-5223-D841-8D8E-48DEF744B7F7}" type="pres">
      <dgm:prSet presAssocID="{5EDFFF77-F75C-4448-A469-F6EEE870B8CB}" presName="connectorText" presStyleLbl="sibTrans2D1" presStyleIdx="3" presStyleCnt="5"/>
      <dgm:spPr/>
    </dgm:pt>
    <dgm:pt modelId="{3F4BD0A4-DF20-BE49-91A2-FD204F4CE189}" type="pres">
      <dgm:prSet presAssocID="{F987D459-6E09-684C-8F26-50EC6B3426A1}" presName="node" presStyleLbl="node1" presStyleIdx="4" presStyleCnt="6">
        <dgm:presLayoutVars>
          <dgm:bulletEnabled val="1"/>
        </dgm:presLayoutVars>
      </dgm:prSet>
      <dgm:spPr/>
    </dgm:pt>
    <dgm:pt modelId="{64528E2D-03DA-6D44-8083-2092EAD3F91F}" type="pres">
      <dgm:prSet presAssocID="{13F84776-5A3C-EF45-962B-D4DCFC349173}" presName="sibTrans" presStyleLbl="sibTrans2D1" presStyleIdx="4" presStyleCnt="5"/>
      <dgm:spPr/>
    </dgm:pt>
    <dgm:pt modelId="{36083158-371E-E140-A4C2-00E672126AB7}" type="pres">
      <dgm:prSet presAssocID="{13F84776-5A3C-EF45-962B-D4DCFC349173}" presName="connectorText" presStyleLbl="sibTrans2D1" presStyleIdx="4" presStyleCnt="5"/>
      <dgm:spPr/>
    </dgm:pt>
    <dgm:pt modelId="{20A0D0ED-3A87-0F4E-BC1E-2CDFA0CDB7AB}" type="pres">
      <dgm:prSet presAssocID="{9DD172E8-7491-784E-A583-359EB46D415E}" presName="node" presStyleLbl="node1" presStyleIdx="5" presStyleCnt="6">
        <dgm:presLayoutVars>
          <dgm:bulletEnabled val="1"/>
        </dgm:presLayoutVars>
      </dgm:prSet>
      <dgm:spPr/>
    </dgm:pt>
  </dgm:ptLst>
  <dgm:cxnLst>
    <dgm:cxn modelId="{2D109605-FAFD-9D4B-A0EF-6814E6EB63F6}" type="presOf" srcId="{9DD172E8-7491-784E-A583-359EB46D415E}" destId="{20A0D0ED-3A87-0F4E-BC1E-2CDFA0CDB7AB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942DB09-CFE6-F44C-BE16-B5417F4EBC8D}" type="presOf" srcId="{9B490C4E-018E-4E4C-9123-6DEC25A017B8}" destId="{CDA4F1D8-3380-6543-8E3A-3CF88CC10825}" srcOrd="0" destOrd="0" presId="urn:microsoft.com/office/officeart/2005/8/layout/process1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EB804424-356F-094A-9FF1-9D1B60663ED0}" type="presOf" srcId="{C4374117-257B-564E-A016-889E968E4EC5}" destId="{8A5292E6-0228-3B4A-B7C6-70E8ADB6BD97}" srcOrd="1" destOrd="0" presId="urn:microsoft.com/office/officeart/2005/8/layout/process1"/>
    <dgm:cxn modelId="{C531D826-EF17-1849-A6A0-BF24680C0D8D}" type="presOf" srcId="{360C0EBC-C8A7-7D48-BB21-C963F33A394E}" destId="{6B30B996-9D1E-7B4E-AA9E-A29DE67AC157}" srcOrd="1" destOrd="0" presId="urn:microsoft.com/office/officeart/2005/8/layout/process1"/>
    <dgm:cxn modelId="{789D912D-C5F1-6A4A-8A33-4BA01C2C62D6}" type="presOf" srcId="{5EDFFF77-F75C-4448-A469-F6EEE870B8CB}" destId="{3D59C0F9-B08D-E944-A836-3BF05BE248DD}" srcOrd="0" destOrd="0" presId="urn:microsoft.com/office/officeart/2005/8/layout/process1"/>
    <dgm:cxn modelId="{62E75C4A-B2D2-A048-A747-D63EA8BE9B6E}" type="presOf" srcId="{5EDFFF77-F75C-4448-A469-F6EEE870B8CB}" destId="{243E18DB-5223-D841-8D8E-48DEF744B7F7}" srcOrd="1" destOrd="0" presId="urn:microsoft.com/office/officeart/2005/8/layout/process1"/>
    <dgm:cxn modelId="{888E8E5B-F3D1-D64E-931E-0700E68BEF3F}" type="presOf" srcId="{360C0EBC-C8A7-7D48-BB21-C963F33A394E}" destId="{9C732234-CA65-024C-9B34-A5696972D5D3}" srcOrd="0" destOrd="0" presId="urn:microsoft.com/office/officeart/2005/8/layout/process1"/>
    <dgm:cxn modelId="{5072BC61-2BA3-A449-9158-11CF3EF26B11}" type="presOf" srcId="{B2CAD2C6-08C9-DA49-8168-CBE4E2AFD68C}" destId="{C559950D-B5ED-2148-ADF2-0269020A7764}" srcOrd="1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8D81AA7C-DAE8-2749-83F3-5C62A5717651}" type="presOf" srcId="{13F84776-5A3C-EF45-962B-D4DCFC349173}" destId="{36083158-371E-E140-A4C2-00E672126AB7}" srcOrd="1" destOrd="0" presId="urn:microsoft.com/office/officeart/2005/8/layout/process1"/>
    <dgm:cxn modelId="{72A80084-1425-0A46-A74C-B1F5483BE283}" type="presOf" srcId="{B191545B-C2EF-D549-93F3-60F7B477C592}" destId="{60E37508-6411-604B-8DBA-760B81F0E2D3}" srcOrd="0" destOrd="0" presId="urn:microsoft.com/office/officeart/2005/8/layout/process1"/>
    <dgm:cxn modelId="{9E25FF85-ED79-4743-8A49-0C341B0C37D5}" type="presOf" srcId="{C4374117-257B-564E-A016-889E968E4EC5}" destId="{DE6DD485-BFDA-6E4E-8BCF-22F24DF6D589}" srcOrd="0" destOrd="0" presId="urn:microsoft.com/office/officeart/2005/8/layout/process1"/>
    <dgm:cxn modelId="{532D238E-3303-DB4F-B230-3D14E2142313}" type="presOf" srcId="{13F84776-5A3C-EF45-962B-D4DCFC349173}" destId="{64528E2D-03DA-6D44-8083-2092EAD3F91F}" srcOrd="0" destOrd="0" presId="urn:microsoft.com/office/officeart/2005/8/layout/process1"/>
    <dgm:cxn modelId="{E9069BA6-426E-C846-8615-D5B35668FF1C}" type="presOf" srcId="{CBA922D8-5A20-0B47-B379-00EAF02AFB79}" destId="{C3C6B027-E303-7C4C-897C-237EA8D18A0E}" srcOrd="0" destOrd="0" presId="urn:microsoft.com/office/officeart/2005/8/layout/process1"/>
    <dgm:cxn modelId="{5A87FAA9-E0A1-4E48-BF68-FE50E421C652}" type="presOf" srcId="{BB4C69D5-F74A-DE42-A4A9-9743A043B897}" destId="{F8B96D9C-2BA0-EF4A-A583-8168629764AC}" srcOrd="0" destOrd="0" presId="urn:microsoft.com/office/officeart/2005/8/layout/process1"/>
    <dgm:cxn modelId="{C9FA75AA-4E00-744E-94B3-7511EE38AE78}" type="presOf" srcId="{4BCC87F2-31DE-084A-96EF-66EA745718C1}" destId="{7BBE13E3-E421-4145-AB70-B96F650DFBB6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ED98C4E9-AFB9-BF46-B0A9-69A2624BA3F9}" type="presOf" srcId="{F987D459-6E09-684C-8F26-50EC6B3426A1}" destId="{3F4BD0A4-DF20-BE49-91A2-FD204F4CE189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9BC000F0-66FB-7D48-86C3-5ABD150B9F19}" type="presOf" srcId="{B2CAD2C6-08C9-DA49-8168-CBE4E2AFD68C}" destId="{B92F8C7D-3B01-B44D-B38A-500A1C155DB2}" srcOrd="0" destOrd="0" presId="urn:microsoft.com/office/officeart/2005/8/layout/process1"/>
    <dgm:cxn modelId="{EAD2D4C1-41EA-0C4D-92CE-4E84BCC2C82F}" type="presParOf" srcId="{7BBE13E3-E421-4145-AB70-B96F650DFBB6}" destId="{F8B96D9C-2BA0-EF4A-A583-8168629764AC}" srcOrd="0" destOrd="0" presId="urn:microsoft.com/office/officeart/2005/8/layout/process1"/>
    <dgm:cxn modelId="{EF605019-9AA3-4F4D-9807-D8F517A186A8}" type="presParOf" srcId="{7BBE13E3-E421-4145-AB70-B96F650DFBB6}" destId="{B92F8C7D-3B01-B44D-B38A-500A1C155DB2}" srcOrd="1" destOrd="0" presId="urn:microsoft.com/office/officeart/2005/8/layout/process1"/>
    <dgm:cxn modelId="{E38351B2-7C3D-A046-8784-FD5A6980C05F}" type="presParOf" srcId="{B92F8C7D-3B01-B44D-B38A-500A1C155DB2}" destId="{C559950D-B5ED-2148-ADF2-0269020A7764}" srcOrd="0" destOrd="0" presId="urn:microsoft.com/office/officeart/2005/8/layout/process1"/>
    <dgm:cxn modelId="{A3DBB5F5-84C9-E94F-998C-4D38AFCC22C3}" type="presParOf" srcId="{7BBE13E3-E421-4145-AB70-B96F650DFBB6}" destId="{CDA4F1D8-3380-6543-8E3A-3CF88CC10825}" srcOrd="2" destOrd="0" presId="urn:microsoft.com/office/officeart/2005/8/layout/process1"/>
    <dgm:cxn modelId="{45AB9FDF-0961-5E41-9886-345923797760}" type="presParOf" srcId="{7BBE13E3-E421-4145-AB70-B96F650DFBB6}" destId="{9C732234-CA65-024C-9B34-A5696972D5D3}" srcOrd="3" destOrd="0" presId="urn:microsoft.com/office/officeart/2005/8/layout/process1"/>
    <dgm:cxn modelId="{FFDC483B-ABBB-1A47-B37B-4018F784396B}" type="presParOf" srcId="{9C732234-CA65-024C-9B34-A5696972D5D3}" destId="{6B30B996-9D1E-7B4E-AA9E-A29DE67AC157}" srcOrd="0" destOrd="0" presId="urn:microsoft.com/office/officeart/2005/8/layout/process1"/>
    <dgm:cxn modelId="{051A5E55-1C98-BF49-BDE6-E71BEE1DDD69}" type="presParOf" srcId="{7BBE13E3-E421-4145-AB70-B96F650DFBB6}" destId="{C3C6B027-E303-7C4C-897C-237EA8D18A0E}" srcOrd="4" destOrd="0" presId="urn:microsoft.com/office/officeart/2005/8/layout/process1"/>
    <dgm:cxn modelId="{13E7431D-04BF-5749-B496-BCD1DB45191B}" type="presParOf" srcId="{7BBE13E3-E421-4145-AB70-B96F650DFBB6}" destId="{DE6DD485-BFDA-6E4E-8BCF-22F24DF6D589}" srcOrd="5" destOrd="0" presId="urn:microsoft.com/office/officeart/2005/8/layout/process1"/>
    <dgm:cxn modelId="{5D0656AA-8068-D243-B261-C5A8687759CD}" type="presParOf" srcId="{DE6DD485-BFDA-6E4E-8BCF-22F24DF6D589}" destId="{8A5292E6-0228-3B4A-B7C6-70E8ADB6BD97}" srcOrd="0" destOrd="0" presId="urn:microsoft.com/office/officeart/2005/8/layout/process1"/>
    <dgm:cxn modelId="{87DBF913-6258-4B4C-8773-9FA63DA830B3}" type="presParOf" srcId="{7BBE13E3-E421-4145-AB70-B96F650DFBB6}" destId="{60E37508-6411-604B-8DBA-760B81F0E2D3}" srcOrd="6" destOrd="0" presId="urn:microsoft.com/office/officeart/2005/8/layout/process1"/>
    <dgm:cxn modelId="{2F917A25-C40B-394F-A760-20E9EC81E06A}" type="presParOf" srcId="{7BBE13E3-E421-4145-AB70-B96F650DFBB6}" destId="{3D59C0F9-B08D-E944-A836-3BF05BE248DD}" srcOrd="7" destOrd="0" presId="urn:microsoft.com/office/officeart/2005/8/layout/process1"/>
    <dgm:cxn modelId="{5EA2231E-10A1-0B48-8CC9-47CB30D43A6B}" type="presParOf" srcId="{3D59C0F9-B08D-E944-A836-3BF05BE248DD}" destId="{243E18DB-5223-D841-8D8E-48DEF744B7F7}" srcOrd="0" destOrd="0" presId="urn:microsoft.com/office/officeart/2005/8/layout/process1"/>
    <dgm:cxn modelId="{DDD8AC94-3FB1-3B4A-A353-A67D060F66FA}" type="presParOf" srcId="{7BBE13E3-E421-4145-AB70-B96F650DFBB6}" destId="{3F4BD0A4-DF20-BE49-91A2-FD204F4CE189}" srcOrd="8" destOrd="0" presId="urn:microsoft.com/office/officeart/2005/8/layout/process1"/>
    <dgm:cxn modelId="{7D8EC391-63A1-A44D-A292-BE618E9DA3EF}" type="presParOf" srcId="{7BBE13E3-E421-4145-AB70-B96F650DFBB6}" destId="{64528E2D-03DA-6D44-8083-2092EAD3F91F}" srcOrd="9" destOrd="0" presId="urn:microsoft.com/office/officeart/2005/8/layout/process1"/>
    <dgm:cxn modelId="{3C926D9B-B226-CD4E-AEFA-FD54B69C469A}" type="presParOf" srcId="{64528E2D-03DA-6D44-8083-2092EAD3F91F}" destId="{36083158-371E-E140-A4C2-00E672126AB7}" srcOrd="0" destOrd="0" presId="urn:microsoft.com/office/officeart/2005/8/layout/process1"/>
    <dgm:cxn modelId="{E00217C6-97DD-4940-B65D-2496F9D57BDD}" type="presParOf" srcId="{7BBE13E3-E421-4145-AB70-B96F650DFBB6}" destId="{20A0D0ED-3A87-0F4E-BC1E-2CDFA0CDB7A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96D9C-2BA0-EF4A-A583-8168629764AC}">
      <dsp:nvSpPr>
        <dsp:cNvPr id="0" name=""/>
        <dsp:cNvSpPr/>
      </dsp:nvSpPr>
      <dsp:spPr>
        <a:xfrm>
          <a:off x="100570" y="1870547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(equity)</a:t>
          </a:r>
        </a:p>
      </dsp:txBody>
      <dsp:txXfrm>
        <a:off x="126882" y="1896859"/>
        <a:ext cx="1444666" cy="845750"/>
      </dsp:txXfrm>
    </dsp:sp>
    <dsp:sp modelId="{B92F8C7D-3B01-B44D-B38A-500A1C155DB2}">
      <dsp:nvSpPr>
        <dsp:cNvPr id="0" name=""/>
        <dsp:cNvSpPr/>
      </dsp:nvSpPr>
      <dsp:spPr>
        <a:xfrm rot="21578350">
          <a:off x="1722444" y="2127739"/>
          <a:ext cx="264128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22445" y="2202255"/>
        <a:ext cx="184890" cy="222796"/>
      </dsp:txXfrm>
    </dsp:sp>
    <dsp:sp modelId="{CDA4F1D8-3380-6543-8E3A-3CF88CC10825}">
      <dsp:nvSpPr>
        <dsp:cNvPr id="0" name=""/>
        <dsp:cNvSpPr/>
      </dsp:nvSpPr>
      <dsp:spPr>
        <a:xfrm>
          <a:off x="2096206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Measure/</a:t>
          </a:r>
          <a:br>
            <a:rPr lang="en-US" sz="1400" kern="1200" dirty="0"/>
          </a:br>
          <a:r>
            <a:rPr lang="en-US" sz="1400" kern="1200" dirty="0"/>
            <a:t>Detect (bias)</a:t>
          </a:r>
        </a:p>
      </dsp:txBody>
      <dsp:txXfrm>
        <a:off x="2122518" y="1884291"/>
        <a:ext cx="1444666" cy="845750"/>
      </dsp:txXfrm>
    </dsp:sp>
    <dsp:sp modelId="{9C732234-CA65-024C-9B34-A5696972D5D3}">
      <dsp:nvSpPr>
        <dsp:cNvPr id="0" name=""/>
        <dsp:cNvSpPr/>
      </dsp:nvSpPr>
      <dsp:spPr>
        <a:xfrm rot="19238">
          <a:off x="3771008" y="2127738"/>
          <a:ext cx="376336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71009" y="2201692"/>
        <a:ext cx="264938" cy="222796"/>
      </dsp:txXfrm>
    </dsp:sp>
    <dsp:sp modelId="{C3C6B027-E303-7C4C-897C-237EA8D18A0E}">
      <dsp:nvSpPr>
        <dsp:cNvPr id="0" name=""/>
        <dsp:cNvSpPr/>
      </dsp:nvSpPr>
      <dsp:spPr>
        <a:xfrm>
          <a:off x="4303554" y="1870331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(root causes)</a:t>
          </a:r>
        </a:p>
      </dsp:txBody>
      <dsp:txXfrm>
        <a:off x="4329866" y="1896643"/>
        <a:ext cx="1444666" cy="845750"/>
      </dsp:txXfrm>
    </dsp:sp>
    <dsp:sp modelId="{DE6DD485-BFDA-6E4E-8BCF-22F24DF6D589}">
      <dsp:nvSpPr>
        <dsp:cNvPr id="0" name=""/>
        <dsp:cNvSpPr/>
      </dsp:nvSpPr>
      <dsp:spPr>
        <a:xfrm rot="21578608">
          <a:off x="5922786" y="2127633"/>
          <a:ext cx="2585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2787" y="2202140"/>
        <a:ext cx="180968" cy="222796"/>
      </dsp:txXfrm>
    </dsp:sp>
    <dsp:sp modelId="{60E37508-6411-604B-8DBA-760B81F0E2D3}">
      <dsp:nvSpPr>
        <dsp:cNvPr id="0" name=""/>
        <dsp:cNvSpPr/>
      </dsp:nvSpPr>
      <dsp:spPr>
        <a:xfrm>
          <a:off x="6288620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 (fairness)</a:t>
          </a:r>
        </a:p>
      </dsp:txBody>
      <dsp:txXfrm>
        <a:off x="6314932" y="1884291"/>
        <a:ext cx="1444666" cy="845750"/>
      </dsp:txXfrm>
    </dsp:sp>
    <dsp:sp modelId="{3D59C0F9-B08D-E944-A836-3BF05BE248DD}">
      <dsp:nvSpPr>
        <dsp:cNvPr id="0" name=""/>
        <dsp:cNvSpPr/>
      </dsp:nvSpPr>
      <dsp:spPr>
        <a:xfrm>
          <a:off x="7935640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935640" y="2195768"/>
        <a:ext cx="222198" cy="222796"/>
      </dsp:txXfrm>
    </dsp:sp>
    <dsp:sp modelId="{3F4BD0A4-DF20-BE49-91A2-FD204F4CE189}">
      <dsp:nvSpPr>
        <dsp:cNvPr id="0" name=""/>
        <dsp:cNvSpPr/>
      </dsp:nvSpPr>
      <dsp:spPr>
        <a:xfrm>
          <a:off x="8384827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Mitigate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(the impact)</a:t>
          </a:r>
        </a:p>
      </dsp:txBody>
      <dsp:txXfrm>
        <a:off x="8411139" y="1884291"/>
        <a:ext cx="1444666" cy="845750"/>
      </dsp:txXfrm>
    </dsp:sp>
    <dsp:sp modelId="{64528E2D-03DA-6D44-8083-2092EAD3F91F}">
      <dsp:nvSpPr>
        <dsp:cNvPr id="0" name=""/>
        <dsp:cNvSpPr/>
      </dsp:nvSpPr>
      <dsp:spPr>
        <a:xfrm>
          <a:off x="10031847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31847" y="2195768"/>
        <a:ext cx="222198" cy="222796"/>
      </dsp:txXfrm>
    </dsp:sp>
    <dsp:sp modelId="{20A0D0ED-3A87-0F4E-BC1E-2CDFA0CDB7AB}">
      <dsp:nvSpPr>
        <dsp:cNvPr id="0" name=""/>
        <dsp:cNvSpPr/>
      </dsp:nvSpPr>
      <dsp:spPr>
        <a:xfrm>
          <a:off x="10481034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Monitor/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</a:t>
          </a:r>
        </a:p>
      </dsp:txBody>
      <dsp:txXfrm>
        <a:off x="10507346" y="1884291"/>
        <a:ext cx="1444666" cy="84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6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5BA44-A61D-4421-ACA6-B7686A6518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5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7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2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6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Vj0Kh29n9LN-gcxoOM3Kdy1VvAsdAT5G2MLZI9mqiQ/edit#slide=id.g71b33da067_0_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aVj0Kh29n9LN-gcxoOM3Kdy1VvAsdAT5G2MLZI9mqiQ/edit#slide=id.g71b33da067_0_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Why did we ask you to read a moral philosophy text?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390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2C05-A716-344A-9F01-3EA8CDF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4CA3-C84F-6440-AECD-D01FC5E1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build AI systems that are fair and lead to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balance equity with other goals? Efficiency? Effectiveness?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Who do we want to be fair to? At what expense?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define fairness?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Connecting equity goals in policy domains to “achievable” fairness metrics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Fairness Tree to help policymakers go from equity outcomes to AI models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Measuring Fairness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Understanding the root causes of bias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Improving the AI systems we develop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Mitigating the impact of unfair models to achieve fair outcomes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Monitoring and Evaluating </a:t>
            </a:r>
          </a:p>
        </p:txBody>
      </p:sp>
    </p:spTree>
    <p:extLst>
      <p:ext uri="{BB962C8B-B14F-4D97-AF65-F5344CB8AC3E}">
        <p14:creationId xmlns:p14="http://schemas.microsoft.com/office/powerpoint/2010/main" val="370769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417457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00BA7-FA45-884F-9820-9E5F2CB7AA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724150"/>
            <a:ext cx="11360150" cy="140970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4800" dirty="0"/>
              <a:t>Short Quiz</a:t>
            </a:r>
          </a:p>
        </p:txBody>
      </p:sp>
    </p:spTree>
    <p:extLst>
      <p:ext uri="{BB962C8B-B14F-4D97-AF65-F5344CB8AC3E}">
        <p14:creationId xmlns:p14="http://schemas.microsoft.com/office/powerpoint/2010/main" val="41516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CA9E0-8B0B-3940-B21A-EA4C873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Equity Audit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8425F-A212-3B40-9AA2-180924F5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B8CC5-A5B1-3947-AC09-A5BF47189F86}"/>
              </a:ext>
            </a:extLst>
          </p:cNvPr>
          <p:cNvGraphicFramePr>
            <a:graphicFrameLocks noGrp="1"/>
          </p:cNvGraphicFramePr>
          <p:nvPr/>
        </p:nvGraphicFramePr>
        <p:xfrm>
          <a:off x="633053" y="1619249"/>
          <a:ext cx="10717700" cy="428950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713456">
                  <a:extLst>
                    <a:ext uri="{9D8B030D-6E8A-4147-A177-3AD203B41FA5}">
                      <a16:colId xmlns:a16="http://schemas.microsoft.com/office/drawing/2014/main" val="414495954"/>
                    </a:ext>
                  </a:extLst>
                </a:gridCol>
                <a:gridCol w="7004244">
                  <a:extLst>
                    <a:ext uri="{9D8B030D-6E8A-4147-A177-3AD203B41FA5}">
                      <a16:colId xmlns:a16="http://schemas.microsoft.com/office/drawing/2014/main" val="2802282057"/>
                    </a:ext>
                  </a:extLst>
                </a:gridCol>
              </a:tblGrid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Awareness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have equal awareness about the existence of this service?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1693331"/>
                  </a:ext>
                </a:extLst>
              </a:tr>
              <a:tr h="65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this service equally available/accessible to all users who would need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524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Knowledge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who need this service know how to access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99629495"/>
                  </a:ext>
                </a:extLst>
              </a:tr>
              <a:tr h="6036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Consumption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everyone who needs it consuming it (or being provided) equally?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52958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Effectiveness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equally effective for everyone who is consuming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3355301"/>
                  </a:ext>
                </a:extLst>
              </a:tr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Outcome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resulting in equitable outcomes for everyone who needs it or is consuming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505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74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5C638-CB98-D64C-B673-294338F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Fairness Research 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-47221" y="1524000"/>
          <a:ext cx="11978325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994E49-DEAA-3649-89C2-8A33D69CDCF6}"/>
              </a:ext>
            </a:extLst>
          </p:cNvPr>
          <p:cNvSpPr txBox="1"/>
          <p:nvPr/>
        </p:nvSpPr>
        <p:spPr>
          <a:xfrm>
            <a:off x="524256" y="1706880"/>
            <a:ext cx="11406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focus is not on making the ML model fair but rather on </a:t>
            </a:r>
            <a:r>
              <a:rPr lang="en-US" sz="3200" b="1" dirty="0">
                <a:solidFill>
                  <a:srgbClr val="941100"/>
                </a:solidFill>
              </a:rPr>
              <a:t>making the overall system and outcomes fair</a:t>
            </a:r>
          </a:p>
        </p:txBody>
      </p:sp>
    </p:spTree>
    <p:extLst>
      <p:ext uri="{BB962C8B-B14F-4D97-AF65-F5344CB8AC3E}">
        <p14:creationId xmlns:p14="http://schemas.microsoft.com/office/powerpoint/2010/main" val="3970271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Bias in ML/AI-based Systems come from?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81" y="1505711"/>
            <a:ext cx="10604231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The world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System Developers (Intentional bias)</a:t>
            </a:r>
            <a:endParaRPr lang="en-US" sz="1467" dirty="0">
              <a:solidFill>
                <a:prstClr val="black"/>
              </a:solidFill>
              <a:latin typeface="Calibri"/>
            </a:endParaRP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Complexity of the System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Data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Sample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Measurement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Label Bias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Complexity or flaws in Methodology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Entire analysis/data pipeline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Action/Intervention Bias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3179" y="5065059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/>
            <a:endParaRPr lang="en-US" sz="1867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2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67"/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sz="1867"/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sz="1867"/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sz="1867"/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867"/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sz="1867"/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867"/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sz="1867"/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400"/>
              </a:pPr>
              <a:r>
                <a:rPr lang="en" sz="1867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35529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Statistical/Demographic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Impact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Discovery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Omission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Positive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Negative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2927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Why do we have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1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4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ProPublica identified considerable disparities: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algorithm was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black individuals were </a:t>
            </a:r>
            <a:br>
              <a:rPr lang="en-US" sz="2600" dirty="0"/>
            </a:br>
            <a:r>
              <a:rPr lang="en-US" sz="2600" dirty="0"/>
              <a:t>at high risk of recidivating (FPR)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It was also nearly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white individuals were </a:t>
            </a:r>
            <a:br>
              <a:rPr lang="en-US" sz="2600" dirty="0"/>
            </a:br>
            <a:r>
              <a:rPr lang="en-US" sz="2600" dirty="0"/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401185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Wednesday/Thursday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</a:t>
            </a:r>
            <a:r>
              <a:rPr lang="en-US" b="1" dirty="0"/>
              <a:t>Mon/Tues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update assignment </a:t>
            </a:r>
            <a:br>
              <a:rPr lang="en-US" dirty="0"/>
            </a:br>
            <a:r>
              <a:rPr lang="en-US" dirty="0"/>
              <a:t>(bias and fairness metrics and results)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However, the creator of the algorithm pointed out that the algorithm is well-</a:t>
            </a:r>
          </a:p>
          <a:p>
            <a:r>
              <a:rPr lang="en-US" sz="2600" dirty="0"/>
              <a:t>balanced across races on precision (equivalently, FDR), claiming this is the</a:t>
            </a:r>
          </a:p>
          <a:p>
            <a:r>
              <a:rPr lang="en-US" sz="2600" dirty="0"/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2608535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Who is right?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Is the COMPAS algorithm biased?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Can’t the algorithm achieve both </a:t>
            </a:r>
            <a:br>
              <a:rPr lang="en-US" sz="3600" dirty="0"/>
            </a:br>
            <a:r>
              <a:rPr lang="en-US" sz="3600" dirty="0"/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351645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2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4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Prevalence</a:t>
            </a:r>
          </a:p>
          <a:p>
            <a:r>
              <a:rPr lang="en-US" sz="2000" dirty="0"/>
              <a:t>Fraction of</a:t>
            </a:r>
          </a:p>
          <a:p>
            <a:r>
              <a:rPr lang="en-US" sz="2000" dirty="0"/>
              <a:t>actual 1’s in</a:t>
            </a:r>
          </a:p>
          <a:p>
            <a:r>
              <a:rPr lang="en-US" sz="2000" dirty="0"/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Negative Rate</a:t>
            </a:r>
          </a:p>
          <a:p>
            <a:r>
              <a:rPr lang="en-US" sz="2000" dirty="0"/>
              <a:t>Among all actual 1’s,</a:t>
            </a:r>
          </a:p>
          <a:p>
            <a:r>
              <a:rPr lang="en-US" sz="2000" dirty="0"/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Positive Rate</a:t>
            </a:r>
          </a:p>
          <a:p>
            <a:r>
              <a:rPr lang="en-US" sz="2000" dirty="0"/>
              <a:t>Among all actual 0’s,</a:t>
            </a:r>
          </a:p>
          <a:p>
            <a:r>
              <a:rPr lang="en-US" sz="2000" dirty="0"/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Discovery Rate</a:t>
            </a:r>
          </a:p>
          <a:p>
            <a:r>
              <a:rPr lang="en-US" sz="2000" dirty="0"/>
              <a:t>Among all predicted 1’s,</a:t>
            </a:r>
          </a:p>
          <a:p>
            <a:r>
              <a:rPr lang="en-US" sz="2000" dirty="0"/>
              <a:t>fraction that are actual 0’s</a:t>
            </a:r>
          </a:p>
          <a:p>
            <a:r>
              <a:rPr lang="en-US" sz="2000" dirty="0"/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76714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0433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023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…then either FPR or FNR can be equal across groups, </a:t>
            </a:r>
            <a:r>
              <a:rPr lang="en-US" sz="2400" b="1" u="sng" dirty="0"/>
              <a:t>but not both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27484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03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Sadly, no…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have it all!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343481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discussing with your team this week</a:t>
            </a:r>
          </a:p>
          <a:p>
            <a:pPr lvl="1"/>
            <a:r>
              <a:rPr lang="en-US" dirty="0"/>
              <a:t>Fairness metrics and group attributes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you should be building this week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: Finishing up any last additions to your model grid &amp; selection</a:t>
            </a:r>
          </a:p>
          <a:p>
            <a:pPr lvl="1"/>
            <a:r>
              <a:rPr lang="en-US" b="1" dirty="0"/>
              <a:t>Bias Audit</a:t>
            </a:r>
            <a:r>
              <a:rPr lang="en-US" dirty="0"/>
              <a:t>: Evaluating trade-offs between fairness and performance metrics in your model grid</a:t>
            </a:r>
          </a:p>
        </p:txBody>
      </p:sp>
    </p:spTree>
    <p:extLst>
      <p:ext uri="{BB962C8B-B14F-4D97-AF65-F5344CB8AC3E}">
        <p14:creationId xmlns:p14="http://schemas.microsoft.com/office/powerpoint/2010/main" val="2652095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Lead Poisoning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Blight Violations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Student Tutoring</a:t>
            </a:r>
          </a:p>
        </p:txBody>
      </p:sp>
    </p:spTree>
    <p:extLst>
      <p:ext uri="{BB962C8B-B14F-4D97-AF65-F5344CB8AC3E}">
        <p14:creationId xmlns:p14="http://schemas.microsoft.com/office/powerpoint/2010/main" val="375851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60161" y="1536633"/>
            <a:ext cx="12079704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Assessing damage from natural disasters via social media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Bank loan denial decisions based on default risk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Prioritizing housing inspections based on risk of lead poisoning </a:t>
            </a:r>
          </a:p>
        </p:txBody>
      </p:sp>
    </p:spTree>
    <p:extLst>
      <p:ext uri="{BB962C8B-B14F-4D97-AF65-F5344CB8AC3E}">
        <p14:creationId xmlns:p14="http://schemas.microsoft.com/office/powerpoint/2010/main" val="4161553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563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05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0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121757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92922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2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3303198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773600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17726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98455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21297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159081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7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2424904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748519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5707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Wednesday/Thursday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</a:t>
            </a:r>
            <a:r>
              <a:rPr lang="en-US" b="1" dirty="0"/>
              <a:t>Mon/Tues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update assignment </a:t>
            </a:r>
            <a:br>
              <a:rPr lang="en-US" dirty="0"/>
            </a:br>
            <a:r>
              <a:rPr lang="en-US" dirty="0"/>
              <a:t>(bias and fairness metrics and results)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2199</Words>
  <Application>Microsoft Macintosh PowerPoint</Application>
  <PresentationFormat>Widescreen</PresentationFormat>
  <Paragraphs>353</Paragraphs>
  <Slides>60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Simple Light</vt:lpstr>
      <vt:lpstr>PowerPoint Presentation</vt:lpstr>
      <vt:lpstr>PowerPoint Presentation</vt:lpstr>
      <vt:lpstr>Reminders</vt:lpstr>
      <vt:lpstr>Plan for the week</vt:lpstr>
      <vt:lpstr>PowerPoint Presentation</vt:lpstr>
      <vt:lpstr>We know data can help improve society but we have to do it responsibly and ethically</vt:lpstr>
      <vt:lpstr>PowerPoint Presentation</vt:lpstr>
      <vt:lpstr>Most of these questions are not new</vt:lpstr>
      <vt:lpstr>Most of these questions are not new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PowerPoint Presentation</vt:lpstr>
      <vt:lpstr>Common misconceptions in the real world</vt:lpstr>
      <vt:lpstr>Equity Audit Framework</vt:lpstr>
      <vt:lpstr>Fairness Research Agenda</vt:lpstr>
      <vt:lpstr>Where does Bias in ML/AI-based Systems come from?</vt:lpstr>
      <vt:lpstr>Bias can be introduced in every step of the ML pipeline </vt:lpstr>
      <vt:lpstr>Many Bias Measures: How do we select what we care about?</vt:lpstr>
      <vt:lpstr>Many Bias Measures: How do we select what we care about?</vt:lpstr>
      <vt:lpstr>Why do we have to choose?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So… what does this mean?</vt:lpstr>
      <vt:lpstr>Some Motivating Case Studies</vt:lpstr>
      <vt:lpstr>Some Motivating Case Studies</vt:lpstr>
      <vt:lpstr>Translating policy goals to fairness metrics</vt:lpstr>
      <vt:lpstr>PowerPoint Presentation</vt:lpstr>
      <vt:lpstr>PowerPoint Presentation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Three Concepts of Fairness in ML</vt:lpstr>
      <vt:lpstr>Practical Challenges with Individual Fairness</vt:lpstr>
      <vt:lpstr>Where does this leave us?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37</cp:revision>
  <dcterms:created xsi:type="dcterms:W3CDTF">2020-01-14T19:43:43Z</dcterms:created>
  <dcterms:modified xsi:type="dcterms:W3CDTF">2020-11-13T20:39:57Z</dcterms:modified>
</cp:coreProperties>
</file>